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56" r:id="rId2"/>
    <p:sldId id="261" r:id="rId3"/>
    <p:sldId id="342" r:id="rId4"/>
    <p:sldId id="346" r:id="rId5"/>
    <p:sldId id="344" r:id="rId6"/>
    <p:sldId id="340" r:id="rId7"/>
    <p:sldId id="348" r:id="rId8"/>
    <p:sldId id="339" r:id="rId9"/>
    <p:sldId id="345"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676E36F-301B-4F32-884F-EAD34FC4392A}" type="datetimeFigureOut">
              <a:rPr lang="en-US"/>
              <a:pPr>
                <a:defRPr/>
              </a:pPr>
              <a:t>1/23/2018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61D65C4-BC10-4D94-A740-21B3CE29BA05}" type="slidenum">
              <a:rPr lang="en-US" altLang="en-US"/>
              <a:pPr>
                <a:defRPr/>
              </a:pPr>
              <a:t>‹#›</a:t>
            </a:fld>
            <a:endParaRPr lang="en-US" altLang="en-US"/>
          </a:p>
        </p:txBody>
      </p:sp>
    </p:spTree>
    <p:extLst>
      <p:ext uri="{BB962C8B-B14F-4D97-AF65-F5344CB8AC3E}">
        <p14:creationId xmlns:p14="http://schemas.microsoft.com/office/powerpoint/2010/main" val="2611452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0593987-37C5-4B76-92C6-0ADF65C18A9D}"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9521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STUDY SITE IS NEAR PLATTEVELLE CO, ABOUT AN HOUR NORTHEAST OF DENVER</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7791BF2-D8D7-4C34-921B-6795A7F73E85}"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4285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209E17F-8C39-4004-B393-F157195F9597}"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963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9804D07-6FE7-4B50-AAA6-1A69019F307D}"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270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445B764-621A-4FD6-A580-B788DB57F5AF}"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5955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890C460-002F-4D19-BDAB-26FBB78B3F73}"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4238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219B6E3-F051-465D-B77C-4F838857D93C}"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2788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B595995-70DE-4C78-AFA1-7DCE95382275}"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787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34D10B7-2E79-4AEB-BB3F-77F8ED8BEAB6}" type="datetime1">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6" name="Slide Number Placeholder 5"/>
          <p:cNvSpPr>
            <a:spLocks noGrp="1"/>
          </p:cNvSpPr>
          <p:nvPr>
            <p:ph type="sldNum" sz="quarter" idx="12"/>
          </p:nvPr>
        </p:nvSpPr>
        <p:spPr/>
        <p:txBody>
          <a:bodyPr/>
          <a:lstStyle>
            <a:lvl1pPr>
              <a:defRPr/>
            </a:lvl1pPr>
          </a:lstStyle>
          <a:p>
            <a:pPr>
              <a:defRPr/>
            </a:pPr>
            <a:fld id="{CC52BD90-ED10-4337-8D07-623DF3284633}" type="slidenum">
              <a:rPr lang="en-US" altLang="en-US"/>
              <a:pPr>
                <a:defRPr/>
              </a:pPr>
              <a:t>‹#›</a:t>
            </a:fld>
            <a:endParaRPr lang="en-US" altLang="en-US"/>
          </a:p>
        </p:txBody>
      </p:sp>
    </p:spTree>
    <p:extLst>
      <p:ext uri="{BB962C8B-B14F-4D97-AF65-F5344CB8AC3E}">
        <p14:creationId xmlns:p14="http://schemas.microsoft.com/office/powerpoint/2010/main" val="124970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61542D-B827-47AF-B436-6B3E733D8879}" type="datetime1">
              <a:rPr lang="en-US"/>
              <a:pPr>
                <a:defRPr/>
              </a:pPr>
              <a:t>1/23/2018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7" name="Slide Number Placeholder 5"/>
          <p:cNvSpPr>
            <a:spLocks noGrp="1"/>
          </p:cNvSpPr>
          <p:nvPr>
            <p:ph type="sldNum" sz="quarter" idx="12"/>
          </p:nvPr>
        </p:nvSpPr>
        <p:spPr/>
        <p:txBody>
          <a:bodyPr/>
          <a:lstStyle>
            <a:lvl1pPr>
              <a:defRPr/>
            </a:lvl1pPr>
          </a:lstStyle>
          <a:p>
            <a:pPr>
              <a:defRPr/>
            </a:pPr>
            <a:fld id="{CE3D172C-8546-44A1-B0DF-8B65B7D14390}" type="slidenum">
              <a:rPr lang="en-US" altLang="en-US"/>
              <a:pPr>
                <a:defRPr/>
              </a:pPr>
              <a:t>‹#›</a:t>
            </a:fld>
            <a:endParaRPr lang="en-US" altLang="en-US"/>
          </a:p>
        </p:txBody>
      </p:sp>
    </p:spTree>
    <p:extLst>
      <p:ext uri="{BB962C8B-B14F-4D97-AF65-F5344CB8AC3E}">
        <p14:creationId xmlns:p14="http://schemas.microsoft.com/office/powerpoint/2010/main" val="144833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7D80FA-037A-4F3F-BDB0-12CCB7040174}" type="datetime1">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6" name="Slide Number Placeholder 5"/>
          <p:cNvSpPr>
            <a:spLocks noGrp="1"/>
          </p:cNvSpPr>
          <p:nvPr>
            <p:ph type="sldNum" sz="quarter" idx="12"/>
          </p:nvPr>
        </p:nvSpPr>
        <p:spPr/>
        <p:txBody>
          <a:bodyPr/>
          <a:lstStyle>
            <a:lvl1pPr>
              <a:defRPr/>
            </a:lvl1pPr>
          </a:lstStyle>
          <a:p>
            <a:pPr>
              <a:defRPr/>
            </a:pPr>
            <a:fld id="{32FB8542-BCA2-49E4-9FEC-2210922E6117}" type="slidenum">
              <a:rPr lang="en-US" altLang="en-US"/>
              <a:pPr>
                <a:defRPr/>
              </a:pPr>
              <a:t>‹#›</a:t>
            </a:fld>
            <a:endParaRPr lang="en-US" altLang="en-US"/>
          </a:p>
        </p:txBody>
      </p:sp>
    </p:spTree>
    <p:extLst>
      <p:ext uri="{BB962C8B-B14F-4D97-AF65-F5344CB8AC3E}">
        <p14:creationId xmlns:p14="http://schemas.microsoft.com/office/powerpoint/2010/main" val="172945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5119B501-373C-4AB2-9725-AE4549DBB511}" type="datetime1">
              <a:rPr lang="en-US"/>
              <a:pPr>
                <a:defRPr/>
              </a:pPr>
              <a:t>1/23/2018</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a:t>Albert Hendler, URS-Austin</a:t>
            </a:r>
          </a:p>
        </p:txBody>
      </p:sp>
      <p:sp>
        <p:nvSpPr>
          <p:cNvPr id="9" name="Slide Number Placeholder 5"/>
          <p:cNvSpPr>
            <a:spLocks noGrp="1"/>
          </p:cNvSpPr>
          <p:nvPr>
            <p:ph type="sldNum" sz="quarter" idx="17"/>
          </p:nvPr>
        </p:nvSpPr>
        <p:spPr/>
        <p:txBody>
          <a:bodyPr/>
          <a:lstStyle>
            <a:lvl1pPr>
              <a:defRPr/>
            </a:lvl1pPr>
          </a:lstStyle>
          <a:p>
            <a:pPr>
              <a:defRPr/>
            </a:pPr>
            <a:fld id="{1F81E86D-1BAD-4F2C-9F2E-57B5C36EA2C0}" type="slidenum">
              <a:rPr lang="en-US" altLang="en-US"/>
              <a:pPr>
                <a:defRPr/>
              </a:pPr>
              <a:t>‹#›</a:t>
            </a:fld>
            <a:endParaRPr lang="en-US" altLang="en-US"/>
          </a:p>
        </p:txBody>
      </p:sp>
    </p:spTree>
    <p:extLst>
      <p:ext uri="{BB962C8B-B14F-4D97-AF65-F5344CB8AC3E}">
        <p14:creationId xmlns:p14="http://schemas.microsoft.com/office/powerpoint/2010/main" val="40986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7FAA23-E192-43F1-B507-3D4783BBB425}" type="datetime1">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6" name="Slide Number Placeholder 5"/>
          <p:cNvSpPr>
            <a:spLocks noGrp="1"/>
          </p:cNvSpPr>
          <p:nvPr>
            <p:ph type="sldNum" sz="quarter" idx="12"/>
          </p:nvPr>
        </p:nvSpPr>
        <p:spPr/>
        <p:txBody>
          <a:bodyPr/>
          <a:lstStyle>
            <a:lvl1pPr>
              <a:defRPr/>
            </a:lvl1pPr>
          </a:lstStyle>
          <a:p>
            <a:pPr>
              <a:defRPr/>
            </a:pPr>
            <a:fld id="{FCBCA08B-67D5-4961-8E5D-0A0C5E854942}" type="slidenum">
              <a:rPr lang="en-US" altLang="en-US"/>
              <a:pPr>
                <a:defRPr/>
              </a:pPr>
              <a:t>‹#›</a:t>
            </a:fld>
            <a:endParaRPr lang="en-US" altLang="en-US"/>
          </a:p>
        </p:txBody>
      </p:sp>
    </p:spTree>
    <p:extLst>
      <p:ext uri="{BB962C8B-B14F-4D97-AF65-F5344CB8AC3E}">
        <p14:creationId xmlns:p14="http://schemas.microsoft.com/office/powerpoint/2010/main" val="370648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58DB0326-AC28-4516-A91A-CF3A412E9D51}" type="datetime1">
              <a:rPr lang="en-US"/>
              <a:pPr>
                <a:defRPr/>
              </a:pPr>
              <a:t>1/23/2018</a:t>
            </a:fld>
            <a:endParaRPr lang="en-US" dirty="0"/>
          </a:p>
        </p:txBody>
      </p:sp>
      <p:sp>
        <p:nvSpPr>
          <p:cNvPr id="12" name="Footer Placeholder 4"/>
          <p:cNvSpPr>
            <a:spLocks noGrp="1"/>
          </p:cNvSpPr>
          <p:nvPr>
            <p:ph type="ftr" sz="quarter" idx="19"/>
          </p:nvPr>
        </p:nvSpPr>
        <p:spPr/>
        <p:txBody>
          <a:bodyPr/>
          <a:lstStyle>
            <a:lvl1pPr>
              <a:defRPr/>
            </a:lvl1pPr>
          </a:lstStyle>
          <a:p>
            <a:pPr>
              <a:defRPr/>
            </a:pPr>
            <a:r>
              <a:rPr lang="en-US"/>
              <a:t>Albert Hendler, URS-Austin</a:t>
            </a:r>
          </a:p>
        </p:txBody>
      </p:sp>
      <p:sp>
        <p:nvSpPr>
          <p:cNvPr id="13" name="Slide Number Placeholder 5"/>
          <p:cNvSpPr>
            <a:spLocks noGrp="1"/>
          </p:cNvSpPr>
          <p:nvPr>
            <p:ph type="sldNum" sz="quarter" idx="20"/>
          </p:nvPr>
        </p:nvSpPr>
        <p:spPr/>
        <p:txBody>
          <a:bodyPr/>
          <a:lstStyle>
            <a:lvl1pPr>
              <a:defRPr/>
            </a:lvl1pPr>
          </a:lstStyle>
          <a:p>
            <a:pPr>
              <a:defRPr/>
            </a:pPr>
            <a:fld id="{B80879AA-FB54-43E9-82EB-57C099130B8D}" type="slidenum">
              <a:rPr lang="en-US" altLang="en-US"/>
              <a:pPr>
                <a:defRPr/>
              </a:pPr>
              <a:t>‹#›</a:t>
            </a:fld>
            <a:endParaRPr lang="en-US" altLang="en-US"/>
          </a:p>
        </p:txBody>
      </p:sp>
    </p:spTree>
    <p:extLst>
      <p:ext uri="{BB962C8B-B14F-4D97-AF65-F5344CB8AC3E}">
        <p14:creationId xmlns:p14="http://schemas.microsoft.com/office/powerpoint/2010/main" val="349620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7B6C3F8F-9BA1-4297-B48F-1CA67A55AE90}" type="datetime1">
              <a:rPr lang="en-US"/>
              <a:pPr>
                <a:defRPr/>
              </a:pPr>
              <a:t>1/23/2018</a:t>
            </a:fld>
            <a:endParaRPr lang="en-US" dirty="0"/>
          </a:p>
        </p:txBody>
      </p:sp>
      <p:sp>
        <p:nvSpPr>
          <p:cNvPr id="16" name="Footer Placeholder 4"/>
          <p:cNvSpPr>
            <a:spLocks noGrp="1"/>
          </p:cNvSpPr>
          <p:nvPr>
            <p:ph type="ftr" sz="quarter" idx="24"/>
          </p:nvPr>
        </p:nvSpPr>
        <p:spPr/>
        <p:txBody>
          <a:bodyPr/>
          <a:lstStyle>
            <a:lvl1pPr>
              <a:defRPr/>
            </a:lvl1pPr>
          </a:lstStyle>
          <a:p>
            <a:pPr>
              <a:defRPr/>
            </a:pPr>
            <a:r>
              <a:rPr lang="en-US"/>
              <a:t>Albert Hendler, URS-Austin</a:t>
            </a:r>
          </a:p>
        </p:txBody>
      </p:sp>
      <p:sp>
        <p:nvSpPr>
          <p:cNvPr id="17" name="Slide Number Placeholder 5"/>
          <p:cNvSpPr>
            <a:spLocks noGrp="1"/>
          </p:cNvSpPr>
          <p:nvPr>
            <p:ph type="sldNum" sz="quarter" idx="25"/>
          </p:nvPr>
        </p:nvSpPr>
        <p:spPr/>
        <p:txBody>
          <a:bodyPr/>
          <a:lstStyle>
            <a:lvl1pPr>
              <a:defRPr/>
            </a:lvl1pPr>
          </a:lstStyle>
          <a:p>
            <a:pPr>
              <a:defRPr/>
            </a:pPr>
            <a:fld id="{CE514B88-77CF-43C4-AA02-8F012D1774E5}" type="slidenum">
              <a:rPr lang="en-US" altLang="en-US"/>
              <a:pPr>
                <a:defRPr/>
              </a:pPr>
              <a:t>‹#›</a:t>
            </a:fld>
            <a:endParaRPr lang="en-US" altLang="en-US"/>
          </a:p>
        </p:txBody>
      </p:sp>
    </p:spTree>
    <p:extLst>
      <p:ext uri="{BB962C8B-B14F-4D97-AF65-F5344CB8AC3E}">
        <p14:creationId xmlns:p14="http://schemas.microsoft.com/office/powerpoint/2010/main" val="112058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4A0BFE1-4A11-4B16-A718-661AFF62C69F}" type="datetime1">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6" name="Slide Number Placeholder 5"/>
          <p:cNvSpPr>
            <a:spLocks noGrp="1"/>
          </p:cNvSpPr>
          <p:nvPr>
            <p:ph type="sldNum" sz="quarter" idx="12"/>
          </p:nvPr>
        </p:nvSpPr>
        <p:spPr/>
        <p:txBody>
          <a:bodyPr/>
          <a:lstStyle>
            <a:lvl1pPr>
              <a:defRPr/>
            </a:lvl1pPr>
          </a:lstStyle>
          <a:p>
            <a:pPr>
              <a:defRPr/>
            </a:pPr>
            <a:fld id="{1F9E7A9D-1900-4B61-834D-FDCA54A7FB02}" type="slidenum">
              <a:rPr lang="en-US" altLang="en-US"/>
              <a:pPr>
                <a:defRPr/>
              </a:pPr>
              <a:t>‹#›</a:t>
            </a:fld>
            <a:endParaRPr lang="en-US" altLang="en-US"/>
          </a:p>
        </p:txBody>
      </p:sp>
    </p:spTree>
    <p:extLst>
      <p:ext uri="{BB962C8B-B14F-4D97-AF65-F5344CB8AC3E}">
        <p14:creationId xmlns:p14="http://schemas.microsoft.com/office/powerpoint/2010/main" val="2937424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91744E3-97F4-48E0-B3FE-E9E96841A2F7}" type="datetime1">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6" name="Slide Number Placeholder 5"/>
          <p:cNvSpPr>
            <a:spLocks noGrp="1"/>
          </p:cNvSpPr>
          <p:nvPr>
            <p:ph type="sldNum" sz="quarter" idx="12"/>
          </p:nvPr>
        </p:nvSpPr>
        <p:spPr/>
        <p:txBody>
          <a:bodyPr/>
          <a:lstStyle>
            <a:lvl1pPr>
              <a:defRPr/>
            </a:lvl1pPr>
          </a:lstStyle>
          <a:p>
            <a:pPr>
              <a:defRPr/>
            </a:pPr>
            <a:fld id="{CC35A172-751F-4892-9CDD-654A39820864}" type="slidenum">
              <a:rPr lang="en-US" altLang="en-US"/>
              <a:pPr>
                <a:defRPr/>
              </a:pPr>
              <a:t>‹#›</a:t>
            </a:fld>
            <a:endParaRPr lang="en-US" altLang="en-US"/>
          </a:p>
        </p:txBody>
      </p:sp>
    </p:spTree>
    <p:extLst>
      <p:ext uri="{BB962C8B-B14F-4D97-AF65-F5344CB8AC3E}">
        <p14:creationId xmlns:p14="http://schemas.microsoft.com/office/powerpoint/2010/main" val="19211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E6D7889-F9A9-471D-BFDD-2D4A0902C8C8}" type="datetime1">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6" name="Slide Number Placeholder 5"/>
          <p:cNvSpPr>
            <a:spLocks noGrp="1"/>
          </p:cNvSpPr>
          <p:nvPr>
            <p:ph type="sldNum" sz="quarter" idx="12"/>
          </p:nvPr>
        </p:nvSpPr>
        <p:spPr/>
        <p:txBody>
          <a:bodyPr/>
          <a:lstStyle>
            <a:lvl1pPr>
              <a:defRPr/>
            </a:lvl1pPr>
          </a:lstStyle>
          <a:p>
            <a:pPr>
              <a:defRPr/>
            </a:pPr>
            <a:fld id="{CAA10E7F-8147-487B-A751-830985E2BB75}" type="slidenum">
              <a:rPr lang="en-US" altLang="en-US"/>
              <a:pPr>
                <a:defRPr/>
              </a:pPr>
              <a:t>‹#›</a:t>
            </a:fld>
            <a:endParaRPr lang="en-US" altLang="en-US"/>
          </a:p>
        </p:txBody>
      </p:sp>
    </p:spTree>
    <p:extLst>
      <p:ext uri="{BB962C8B-B14F-4D97-AF65-F5344CB8AC3E}">
        <p14:creationId xmlns:p14="http://schemas.microsoft.com/office/powerpoint/2010/main" val="358089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632650-47F5-429E-A1BC-AC841224FFA9}" type="datetime1">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6" name="Slide Number Placeholder 5"/>
          <p:cNvSpPr>
            <a:spLocks noGrp="1"/>
          </p:cNvSpPr>
          <p:nvPr>
            <p:ph type="sldNum" sz="quarter" idx="12"/>
          </p:nvPr>
        </p:nvSpPr>
        <p:spPr/>
        <p:txBody>
          <a:bodyPr/>
          <a:lstStyle>
            <a:lvl1pPr>
              <a:defRPr/>
            </a:lvl1pPr>
          </a:lstStyle>
          <a:p>
            <a:pPr>
              <a:defRPr/>
            </a:pPr>
            <a:fld id="{B11B5D61-6EEB-4109-8550-A4FCC2DA5D65}" type="slidenum">
              <a:rPr lang="en-US" altLang="en-US"/>
              <a:pPr>
                <a:defRPr/>
              </a:pPr>
              <a:t>‹#›</a:t>
            </a:fld>
            <a:endParaRPr lang="en-US" altLang="en-US"/>
          </a:p>
        </p:txBody>
      </p:sp>
    </p:spTree>
    <p:extLst>
      <p:ext uri="{BB962C8B-B14F-4D97-AF65-F5344CB8AC3E}">
        <p14:creationId xmlns:p14="http://schemas.microsoft.com/office/powerpoint/2010/main" val="309945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0872AB7-7DEE-4309-9FD9-ECEB2A413A26}" type="datetime1">
              <a:rPr lang="en-US"/>
              <a:pPr>
                <a:defRPr/>
              </a:pPr>
              <a:t>1/23/2018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7" name="Slide Number Placeholder 5"/>
          <p:cNvSpPr>
            <a:spLocks noGrp="1"/>
          </p:cNvSpPr>
          <p:nvPr>
            <p:ph type="sldNum" sz="quarter" idx="12"/>
          </p:nvPr>
        </p:nvSpPr>
        <p:spPr/>
        <p:txBody>
          <a:bodyPr/>
          <a:lstStyle>
            <a:lvl1pPr>
              <a:defRPr/>
            </a:lvl1pPr>
          </a:lstStyle>
          <a:p>
            <a:pPr>
              <a:defRPr/>
            </a:pPr>
            <a:fld id="{E37D6857-2F5F-4A3E-ABDF-63BA445C808F}" type="slidenum">
              <a:rPr lang="en-US" altLang="en-US"/>
              <a:pPr>
                <a:defRPr/>
              </a:pPr>
              <a:t>‹#›</a:t>
            </a:fld>
            <a:endParaRPr lang="en-US" altLang="en-US"/>
          </a:p>
        </p:txBody>
      </p:sp>
    </p:spTree>
    <p:extLst>
      <p:ext uri="{BB962C8B-B14F-4D97-AF65-F5344CB8AC3E}">
        <p14:creationId xmlns:p14="http://schemas.microsoft.com/office/powerpoint/2010/main" val="386367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5275FFC-8625-4D87-8343-57DD9841C9FE}" type="datetime1">
              <a:rPr lang="en-US"/>
              <a:pPr>
                <a:defRPr/>
              </a:pPr>
              <a:t>1/23/2018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9" name="Slide Number Placeholder 5"/>
          <p:cNvSpPr>
            <a:spLocks noGrp="1"/>
          </p:cNvSpPr>
          <p:nvPr>
            <p:ph type="sldNum" sz="quarter" idx="12"/>
          </p:nvPr>
        </p:nvSpPr>
        <p:spPr/>
        <p:txBody>
          <a:bodyPr/>
          <a:lstStyle>
            <a:lvl1pPr>
              <a:defRPr/>
            </a:lvl1pPr>
          </a:lstStyle>
          <a:p>
            <a:pPr>
              <a:defRPr/>
            </a:pPr>
            <a:fld id="{294DD9FB-3CC6-4ED0-8138-AE2E23129BF4}" type="slidenum">
              <a:rPr lang="en-US" altLang="en-US"/>
              <a:pPr>
                <a:defRPr/>
              </a:pPr>
              <a:t>‹#›</a:t>
            </a:fld>
            <a:endParaRPr lang="en-US" altLang="en-US"/>
          </a:p>
        </p:txBody>
      </p:sp>
    </p:spTree>
    <p:extLst>
      <p:ext uri="{BB962C8B-B14F-4D97-AF65-F5344CB8AC3E}">
        <p14:creationId xmlns:p14="http://schemas.microsoft.com/office/powerpoint/2010/main" val="280983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5EB6C58-7ED6-4AFA-B33A-C28200E828F7}" type="datetime1">
              <a:rPr lang="en-US"/>
              <a:pPr>
                <a:defRPr/>
              </a:pPr>
              <a:t>1/23/2018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5" name="Slide Number Placeholder 5"/>
          <p:cNvSpPr>
            <a:spLocks noGrp="1"/>
          </p:cNvSpPr>
          <p:nvPr>
            <p:ph type="sldNum" sz="quarter" idx="12"/>
          </p:nvPr>
        </p:nvSpPr>
        <p:spPr/>
        <p:txBody>
          <a:bodyPr/>
          <a:lstStyle>
            <a:lvl1pPr>
              <a:defRPr/>
            </a:lvl1pPr>
          </a:lstStyle>
          <a:p>
            <a:pPr>
              <a:defRPr/>
            </a:pPr>
            <a:fld id="{9822AF29-9189-439E-94A8-E4E6DD64FDB8}" type="slidenum">
              <a:rPr lang="en-US" altLang="en-US"/>
              <a:pPr>
                <a:defRPr/>
              </a:pPr>
              <a:t>‹#›</a:t>
            </a:fld>
            <a:endParaRPr lang="en-US" altLang="en-US"/>
          </a:p>
        </p:txBody>
      </p:sp>
    </p:spTree>
    <p:extLst>
      <p:ext uri="{BB962C8B-B14F-4D97-AF65-F5344CB8AC3E}">
        <p14:creationId xmlns:p14="http://schemas.microsoft.com/office/powerpoint/2010/main" val="167657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5A7B3A-8CCC-4899-BB86-844D00D57A69}" type="datetime1">
              <a:rPr lang="en-US"/>
              <a:pPr>
                <a:defRPr/>
              </a:pPr>
              <a:t>1/23/2018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4" name="Slide Number Placeholder 5"/>
          <p:cNvSpPr>
            <a:spLocks noGrp="1"/>
          </p:cNvSpPr>
          <p:nvPr>
            <p:ph type="sldNum" sz="quarter" idx="12"/>
          </p:nvPr>
        </p:nvSpPr>
        <p:spPr/>
        <p:txBody>
          <a:bodyPr/>
          <a:lstStyle>
            <a:lvl1pPr>
              <a:defRPr/>
            </a:lvl1pPr>
          </a:lstStyle>
          <a:p>
            <a:pPr>
              <a:defRPr/>
            </a:pPr>
            <a:fld id="{BACE4819-716C-4CD6-BD59-E6DC0787815D}" type="slidenum">
              <a:rPr lang="en-US" altLang="en-US"/>
              <a:pPr>
                <a:defRPr/>
              </a:pPr>
              <a:t>‹#›</a:t>
            </a:fld>
            <a:endParaRPr lang="en-US" altLang="en-US"/>
          </a:p>
        </p:txBody>
      </p:sp>
    </p:spTree>
    <p:extLst>
      <p:ext uri="{BB962C8B-B14F-4D97-AF65-F5344CB8AC3E}">
        <p14:creationId xmlns:p14="http://schemas.microsoft.com/office/powerpoint/2010/main" val="420632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A36B2E-A20C-4885-A279-9199A6EE4579}" type="datetime1">
              <a:rPr lang="en-US"/>
              <a:pPr>
                <a:defRPr/>
              </a:pPr>
              <a:t>1/23/2018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7" name="Slide Number Placeholder 5"/>
          <p:cNvSpPr>
            <a:spLocks noGrp="1"/>
          </p:cNvSpPr>
          <p:nvPr>
            <p:ph type="sldNum" sz="quarter" idx="12"/>
          </p:nvPr>
        </p:nvSpPr>
        <p:spPr/>
        <p:txBody>
          <a:bodyPr/>
          <a:lstStyle>
            <a:lvl1pPr>
              <a:defRPr/>
            </a:lvl1pPr>
          </a:lstStyle>
          <a:p>
            <a:pPr>
              <a:defRPr/>
            </a:pPr>
            <a:fld id="{A4A65385-7381-4923-BA50-A7D771F52D86}" type="slidenum">
              <a:rPr lang="en-US" altLang="en-US"/>
              <a:pPr>
                <a:defRPr/>
              </a:pPr>
              <a:t>‹#›</a:t>
            </a:fld>
            <a:endParaRPr lang="en-US" altLang="en-US"/>
          </a:p>
        </p:txBody>
      </p:sp>
    </p:spTree>
    <p:extLst>
      <p:ext uri="{BB962C8B-B14F-4D97-AF65-F5344CB8AC3E}">
        <p14:creationId xmlns:p14="http://schemas.microsoft.com/office/powerpoint/2010/main" val="255862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F9366D-6EAE-4F6E-B0C5-97FE3A3DF920}" type="datetime1">
              <a:rPr lang="en-US"/>
              <a:pPr>
                <a:defRPr/>
              </a:pPr>
              <a:t>1/23/2018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Albert Hendler, URS-Austin</a:t>
            </a:r>
          </a:p>
        </p:txBody>
      </p:sp>
      <p:sp>
        <p:nvSpPr>
          <p:cNvPr id="7" name="Slide Number Placeholder 5"/>
          <p:cNvSpPr>
            <a:spLocks noGrp="1"/>
          </p:cNvSpPr>
          <p:nvPr>
            <p:ph type="sldNum" sz="quarter" idx="12"/>
          </p:nvPr>
        </p:nvSpPr>
        <p:spPr/>
        <p:txBody>
          <a:bodyPr/>
          <a:lstStyle>
            <a:lvl1pPr>
              <a:defRPr/>
            </a:lvl1pPr>
          </a:lstStyle>
          <a:p>
            <a:pPr>
              <a:defRPr/>
            </a:pPr>
            <a:fld id="{29CB2B9C-62B2-4DD2-BEC3-A57D968E03FA}" type="slidenum">
              <a:rPr lang="en-US" altLang="en-US"/>
              <a:pPr>
                <a:defRPr/>
              </a:pPr>
              <a:t>‹#›</a:t>
            </a:fld>
            <a:endParaRPr lang="en-US" altLang="en-US"/>
          </a:p>
        </p:txBody>
      </p:sp>
    </p:spTree>
    <p:extLst>
      <p:ext uri="{BB962C8B-B14F-4D97-AF65-F5344CB8AC3E}">
        <p14:creationId xmlns:p14="http://schemas.microsoft.com/office/powerpoint/2010/main" val="150948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A83CEBCF-72A3-4C72-88CA-C07472664AB4}" type="datetime1">
              <a:rPr lang="en-US"/>
              <a:pPr>
                <a:defRPr/>
              </a:pPr>
              <a:t>1/23/2018</a:t>
            </a:fld>
            <a:endParaRPr lang="en-US" dirty="0"/>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r>
              <a:rPr lang="en-US"/>
              <a:t>Albert Hendler, URS-Austin</a:t>
            </a:r>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pPr>
              <a:defRPr/>
            </a:pPr>
            <a:fld id="{595AE7D5-454A-401A-9743-A61F71BEA873}"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5" r:id="rId12"/>
    <p:sldLayoutId id="2147483832" r:id="rId13"/>
    <p:sldLayoutId id="2147483836" r:id="rId14"/>
    <p:sldLayoutId id="2147483837" r:id="rId15"/>
    <p:sldLayoutId id="2147483833" r:id="rId16"/>
    <p:sldLayoutId id="2147483834" r:id="rId17"/>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9600"/>
            <a:ext cx="6019800" cy="990600"/>
          </a:xfrm>
          <a:solidFill>
            <a:schemeClr val="tx1">
              <a:lumMod val="95000"/>
            </a:schemeClr>
          </a:solidFill>
          <a:ln w="38100">
            <a:solidFill>
              <a:schemeClr val="bg1"/>
            </a:solidFill>
          </a:ln>
        </p:spPr>
        <p:txBody>
          <a:bodyPr rtlCol="0">
            <a:normAutofit fontScale="90000"/>
          </a:bodyPr>
          <a:lstStyle/>
          <a:p>
            <a:pPr defTabSz="457207" eaLnBrk="1" fontAlgn="auto" hangingPunct="1">
              <a:spcAft>
                <a:spcPts val="0"/>
              </a:spcAft>
              <a:defRPr/>
            </a:pPr>
            <a:r>
              <a:rPr lang="en-US" sz="3200" b="1" dirty="0" smtClean="0">
                <a:solidFill>
                  <a:schemeClr val="bg1"/>
                </a:solidFill>
              </a:rPr>
              <a:t>Status of Denver-Julesburg Basin</a:t>
            </a:r>
            <a:br>
              <a:rPr lang="en-US" sz="3200" b="1" dirty="0" smtClean="0">
                <a:solidFill>
                  <a:schemeClr val="bg1"/>
                </a:solidFill>
              </a:rPr>
            </a:br>
            <a:r>
              <a:rPr lang="en-US" sz="3200" b="1" dirty="0" smtClean="0">
                <a:solidFill>
                  <a:schemeClr val="bg1"/>
                </a:solidFill>
              </a:rPr>
              <a:t>Drill Rig 1-hr NO2 Impacts Study</a:t>
            </a:r>
            <a:endParaRPr lang="en-US" sz="3200" b="1" dirty="0">
              <a:solidFill>
                <a:schemeClr val="bg1"/>
              </a:solidFill>
            </a:endParaRPr>
          </a:p>
        </p:txBody>
      </p:sp>
      <p:sp>
        <p:nvSpPr>
          <p:cNvPr id="3" name="Subtitle 2"/>
          <p:cNvSpPr>
            <a:spLocks noGrp="1"/>
          </p:cNvSpPr>
          <p:nvPr>
            <p:ph type="subTitle" idx="1"/>
          </p:nvPr>
        </p:nvSpPr>
        <p:spPr>
          <a:xfrm>
            <a:off x="1066800" y="2667000"/>
            <a:ext cx="6400800" cy="3581400"/>
          </a:xfrm>
        </p:spPr>
        <p:txBody>
          <a:bodyPr rtlCol="0">
            <a:normAutofit/>
          </a:bodyPr>
          <a:lstStyle/>
          <a:p>
            <a:pPr algn="ctr" defTabSz="457207" eaLnBrk="1" fontAlgn="auto" hangingPunct="1">
              <a:spcAft>
                <a:spcPts val="0"/>
              </a:spcAft>
              <a:buClr>
                <a:schemeClr val="bg2">
                  <a:lumMod val="40000"/>
                  <a:lumOff val="60000"/>
                </a:schemeClr>
              </a:buClr>
              <a:buFont typeface="Wingdings 3" charset="2"/>
              <a:buNone/>
              <a:defRPr/>
            </a:pPr>
            <a:r>
              <a:rPr lang="en-US" b="1" dirty="0" smtClean="0">
                <a:solidFill>
                  <a:schemeClr val="tx2">
                    <a:lumMod val="90000"/>
                  </a:schemeClr>
                </a:solidFill>
              </a:rPr>
              <a:t>John Bunyak*, westar</a:t>
            </a:r>
            <a:endParaRPr lang="en-US" sz="1400" dirty="0" smtClean="0">
              <a:solidFill>
                <a:schemeClr val="tx2">
                  <a:lumMod val="90000"/>
                </a:schemeClr>
              </a:solidFill>
            </a:endParaRPr>
          </a:p>
          <a:p>
            <a:pPr defTabSz="457207" eaLnBrk="1" fontAlgn="auto" hangingPunct="1">
              <a:spcAft>
                <a:spcPts val="0"/>
              </a:spcAft>
              <a:buClr>
                <a:schemeClr val="bg2">
                  <a:lumMod val="40000"/>
                  <a:lumOff val="60000"/>
                </a:schemeClr>
              </a:buClr>
              <a:buFont typeface="Wingdings 3" charset="2"/>
              <a:buNone/>
              <a:defRPr/>
            </a:pPr>
            <a:endParaRPr lang="en-US" sz="1400" dirty="0">
              <a:solidFill>
                <a:schemeClr val="bg1"/>
              </a:solidFill>
            </a:endParaRPr>
          </a:p>
          <a:p>
            <a:pPr defTabSz="457207" eaLnBrk="1" fontAlgn="auto" hangingPunct="1">
              <a:spcAft>
                <a:spcPts val="0"/>
              </a:spcAft>
              <a:buClr>
                <a:schemeClr val="bg2">
                  <a:lumMod val="40000"/>
                  <a:lumOff val="60000"/>
                </a:schemeClr>
              </a:buClr>
              <a:buFont typeface="Wingdings 3" charset="2"/>
              <a:buNone/>
              <a:defRPr/>
            </a:pPr>
            <a:endParaRPr lang="en-US" sz="1400" dirty="0" smtClean="0">
              <a:solidFill>
                <a:schemeClr val="bg1"/>
              </a:solidFill>
            </a:endParaRPr>
          </a:p>
          <a:p>
            <a:pPr defTabSz="457207" eaLnBrk="1" fontAlgn="auto" hangingPunct="1">
              <a:spcAft>
                <a:spcPts val="0"/>
              </a:spcAft>
              <a:buClr>
                <a:schemeClr val="bg2">
                  <a:lumMod val="40000"/>
                  <a:lumOff val="60000"/>
                </a:schemeClr>
              </a:buClr>
              <a:buFont typeface="Wingdings 3" charset="2"/>
              <a:buNone/>
              <a:defRPr/>
            </a:pPr>
            <a:endParaRPr lang="en-US" sz="1400" dirty="0">
              <a:solidFill>
                <a:schemeClr val="bg1"/>
              </a:solidFill>
            </a:endParaRPr>
          </a:p>
          <a:p>
            <a:pPr defTabSz="457207" eaLnBrk="1" fontAlgn="auto" hangingPunct="1">
              <a:spcAft>
                <a:spcPts val="0"/>
              </a:spcAft>
              <a:buClr>
                <a:schemeClr val="bg2">
                  <a:lumMod val="40000"/>
                  <a:lumOff val="60000"/>
                </a:schemeClr>
              </a:buClr>
              <a:buFont typeface="Wingdings 3" charset="2"/>
              <a:buNone/>
              <a:defRPr/>
            </a:pPr>
            <a:endParaRPr lang="en-US" sz="1400" dirty="0" smtClean="0">
              <a:solidFill>
                <a:schemeClr val="bg1"/>
              </a:solidFill>
            </a:endParaRPr>
          </a:p>
          <a:p>
            <a:pPr defTabSz="457207" eaLnBrk="1" fontAlgn="auto" hangingPunct="1">
              <a:spcAft>
                <a:spcPts val="0"/>
              </a:spcAft>
              <a:buClr>
                <a:schemeClr val="bg2">
                  <a:lumMod val="40000"/>
                  <a:lumOff val="60000"/>
                </a:schemeClr>
              </a:buClr>
              <a:buFont typeface="Wingdings 3" charset="2"/>
              <a:buNone/>
              <a:defRPr/>
            </a:pPr>
            <a:endParaRPr lang="en-US" sz="1400" dirty="0">
              <a:solidFill>
                <a:schemeClr val="bg1"/>
              </a:solidFill>
            </a:endParaRPr>
          </a:p>
          <a:p>
            <a:pPr defTabSz="457207" eaLnBrk="1" fontAlgn="auto" hangingPunct="1">
              <a:spcAft>
                <a:spcPts val="0"/>
              </a:spcAft>
              <a:buClr>
                <a:schemeClr val="bg2">
                  <a:lumMod val="40000"/>
                  <a:lumOff val="60000"/>
                </a:schemeClr>
              </a:buClr>
              <a:buFont typeface="Wingdings 3" charset="2"/>
              <a:buNone/>
              <a:defRPr/>
            </a:pPr>
            <a:r>
              <a:rPr lang="en-US" sz="1200" b="1" i="1" dirty="0" smtClean="0">
                <a:solidFill>
                  <a:schemeClr val="bg1"/>
                </a:solidFill>
              </a:rPr>
              <a:t>*Input Obtained from Al Hendler (URS), </a:t>
            </a:r>
          </a:p>
          <a:p>
            <a:pPr defTabSz="457207" eaLnBrk="1" fontAlgn="auto" hangingPunct="1">
              <a:spcBef>
                <a:spcPts val="0"/>
              </a:spcBef>
              <a:spcAft>
                <a:spcPts val="0"/>
              </a:spcAft>
              <a:buClr>
                <a:schemeClr val="bg2">
                  <a:lumMod val="40000"/>
                  <a:lumOff val="60000"/>
                </a:schemeClr>
              </a:buClr>
              <a:buFont typeface="Wingdings 3" charset="2"/>
              <a:buNone/>
              <a:defRPr/>
            </a:pPr>
            <a:r>
              <a:rPr lang="en-US" sz="1200" b="1" i="1" dirty="0" smtClean="0">
                <a:solidFill>
                  <a:schemeClr val="bg1"/>
                </a:solidFill>
              </a:rPr>
              <a:t>Bob Paine (AECOM), and Doug Blewitt</a:t>
            </a:r>
          </a:p>
          <a:p>
            <a:pPr defTabSz="457207" eaLnBrk="1" fontAlgn="auto" hangingPunct="1">
              <a:spcBef>
                <a:spcPts val="0"/>
              </a:spcBef>
              <a:spcAft>
                <a:spcPts val="0"/>
              </a:spcAft>
              <a:buClr>
                <a:schemeClr val="bg2">
                  <a:lumMod val="40000"/>
                  <a:lumOff val="60000"/>
                </a:schemeClr>
              </a:buClr>
              <a:buFont typeface="Wingdings 3" charset="2"/>
              <a:buNone/>
              <a:defRPr/>
            </a:pPr>
            <a:endParaRPr lang="en-US" sz="1200" i="1" dirty="0">
              <a:solidFill>
                <a:schemeClr val="bg1"/>
              </a:solidFill>
            </a:endParaRPr>
          </a:p>
          <a:p>
            <a:pPr defTabSz="457207" eaLnBrk="1" fontAlgn="auto" hangingPunct="1">
              <a:spcBef>
                <a:spcPts val="0"/>
              </a:spcBef>
              <a:spcAft>
                <a:spcPts val="0"/>
              </a:spcAft>
              <a:buClr>
                <a:schemeClr val="bg2">
                  <a:lumMod val="40000"/>
                  <a:lumOff val="60000"/>
                </a:schemeClr>
              </a:buClr>
              <a:buFont typeface="Wingdings 3" charset="2"/>
              <a:buNone/>
              <a:defRPr/>
            </a:pPr>
            <a:r>
              <a:rPr lang="en-US" sz="1200" b="1" dirty="0" smtClean="0">
                <a:solidFill>
                  <a:schemeClr val="bg1"/>
                </a:solidFill>
              </a:rPr>
              <a:t>                                                                                                             December </a:t>
            </a:r>
            <a:r>
              <a:rPr lang="en-US" sz="1200" b="1" dirty="0">
                <a:solidFill>
                  <a:schemeClr val="bg1"/>
                </a:solidFill>
              </a:rPr>
              <a:t>10, 2014</a:t>
            </a:r>
            <a:endParaRPr lang="en-US" sz="1200" b="1" i="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rtlCol="0">
            <a:normAutofit fontScale="90000"/>
          </a:bodyPr>
          <a:lstStyle/>
          <a:p>
            <a:pPr defTabSz="457207" eaLnBrk="1" fontAlgn="auto" hangingPunct="1">
              <a:spcAft>
                <a:spcPts val="0"/>
              </a:spcAft>
              <a:defRPr/>
            </a:pPr>
            <a:r>
              <a:rPr lang="en-US" sz="2000" dirty="0" smtClean="0"/>
              <a:t/>
            </a:r>
            <a:br>
              <a:rPr lang="en-US" sz="2000" dirty="0" smtClean="0"/>
            </a:br>
            <a:r>
              <a:rPr lang="en-US" sz="2000" dirty="0" smtClean="0"/>
              <a:t>Site Location Selected for This Study: Northeast Colorado Near Platteville</a:t>
            </a:r>
            <a:br>
              <a:rPr lang="en-US" sz="2000" dirty="0" smtClean="0"/>
            </a:br>
            <a:r>
              <a:rPr lang="en-US" sz="2000" dirty="0" smtClean="0"/>
              <a:t/>
            </a:r>
            <a:br>
              <a:rPr lang="en-US" sz="2000" dirty="0" smtClean="0"/>
            </a:br>
            <a:r>
              <a:rPr lang="en-US" sz="1600" dirty="0" smtClean="0">
                <a:solidFill>
                  <a:schemeClr val="tx1"/>
                </a:solidFill>
              </a:rPr>
              <a:t>(Site access provided by Anadarko Petroleum Corp.)</a:t>
            </a:r>
            <a:endParaRPr lang="en-US" sz="1600" dirty="0">
              <a:solidFill>
                <a:schemeClr val="tx1"/>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504238"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86200" y="3541713"/>
            <a:ext cx="228600" cy="23177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DA18ED9F-592A-4272-B68C-410F2DEBD1EA}" type="slidenum">
              <a:rPr lang="en-US" altLang="en-US" sz="2800" smtClean="0">
                <a:solidFill>
                  <a:srgbClr val="FFFFFF"/>
                </a:solidFill>
              </a:rPr>
              <a:pPr>
                <a:spcBef>
                  <a:spcPct val="0"/>
                </a:spcBef>
                <a:buClrTx/>
                <a:buSzTx/>
                <a:buFontTx/>
                <a:buNone/>
              </a:pPr>
              <a:t>2</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762000"/>
            <a:ext cx="8610600" cy="1143000"/>
          </a:xfrm>
        </p:spPr>
        <p:txBody>
          <a:bodyPr/>
          <a:lstStyle/>
          <a:p>
            <a:pPr eaLnBrk="1" hangingPunct="1">
              <a:lnSpc>
                <a:spcPct val="90000"/>
              </a:lnSpc>
            </a:pPr>
            <a:r>
              <a:rPr lang="en-US" altLang="en-US" b="1" smtClean="0"/>
              <a:t>Study Approach</a:t>
            </a:r>
          </a:p>
        </p:txBody>
      </p:sp>
      <p:sp>
        <p:nvSpPr>
          <p:cNvPr id="10243" name="Content Placeholder 2"/>
          <p:cNvSpPr>
            <a:spLocks noGrp="1"/>
          </p:cNvSpPr>
          <p:nvPr>
            <p:ph idx="1"/>
          </p:nvPr>
        </p:nvSpPr>
        <p:spPr>
          <a:xfrm>
            <a:off x="457200" y="1874838"/>
            <a:ext cx="8382000" cy="4525962"/>
          </a:xfrm>
        </p:spPr>
        <p:txBody>
          <a:bodyPr anchor="ctr"/>
          <a:lstStyle/>
          <a:p>
            <a:pPr eaLnBrk="1" hangingPunct="1">
              <a:lnSpc>
                <a:spcPct val="90000"/>
              </a:lnSpc>
            </a:pPr>
            <a:r>
              <a:rPr lang="en-US" altLang="en-US" smtClean="0"/>
              <a:t>Continuously monitor NO and NO</a:t>
            </a:r>
            <a:r>
              <a:rPr lang="en-US" altLang="en-US" baseline="-25000" smtClean="0"/>
              <a:t>2 </a:t>
            </a:r>
            <a:r>
              <a:rPr lang="en-US" altLang="en-US" smtClean="0"/>
              <a:t>emissions from the diesel engines that power a natural gas drilling rig</a:t>
            </a:r>
          </a:p>
          <a:p>
            <a:pPr eaLnBrk="1" hangingPunct="1">
              <a:lnSpc>
                <a:spcPct val="90000"/>
              </a:lnSpc>
            </a:pPr>
            <a:r>
              <a:rPr lang="en-US" altLang="en-US" smtClean="0"/>
              <a:t>Continuously monitor 1-hour average levels NO and NO</a:t>
            </a:r>
            <a:r>
              <a:rPr lang="en-US" altLang="en-US" baseline="-25000" smtClean="0"/>
              <a:t>2</a:t>
            </a:r>
            <a:r>
              <a:rPr lang="en-US" altLang="en-US" smtClean="0"/>
              <a:t> in the near-field ambient air at 12 sites upwind, downwind, and crosswind to the drilling rig </a:t>
            </a:r>
          </a:p>
          <a:p>
            <a:pPr eaLnBrk="1" hangingPunct="1">
              <a:lnSpc>
                <a:spcPct val="90000"/>
              </a:lnSpc>
            </a:pPr>
            <a:r>
              <a:rPr lang="en-US" altLang="en-US" smtClean="0"/>
              <a:t>Continuously monitor levels of O</a:t>
            </a:r>
            <a:r>
              <a:rPr lang="en-US" altLang="en-US" baseline="-25000" smtClean="0"/>
              <a:t>3</a:t>
            </a:r>
            <a:r>
              <a:rPr lang="en-US" altLang="en-US" smtClean="0"/>
              <a:t> in the ambient air at one upwind and downwind site</a:t>
            </a:r>
          </a:p>
          <a:p>
            <a:pPr eaLnBrk="1" hangingPunct="1">
              <a:lnSpc>
                <a:spcPct val="90000"/>
              </a:lnSpc>
            </a:pPr>
            <a:r>
              <a:rPr lang="en-US" altLang="en-US" smtClean="0"/>
              <a:t>Continuously monitor wind speed and wind direction at one upwind and downwind site and on a 10-meter instrumented tower</a:t>
            </a:r>
          </a:p>
          <a:p>
            <a:pPr eaLnBrk="1" hangingPunct="1">
              <a:lnSpc>
                <a:spcPct val="90000"/>
              </a:lnSpc>
            </a:pPr>
            <a:r>
              <a:rPr lang="en-US" altLang="en-US" smtClean="0"/>
              <a:t>Site 1 monitoring was conducted from October  9-27, 2014</a:t>
            </a:r>
          </a:p>
          <a:p>
            <a:pPr eaLnBrk="1" hangingPunct="1">
              <a:lnSpc>
                <a:spcPct val="90000"/>
              </a:lnSpc>
            </a:pPr>
            <a:r>
              <a:rPr lang="en-US" altLang="en-US" smtClean="0"/>
              <a:t>Site 2 monitoring was conducted from November 3-17, 2014</a:t>
            </a:r>
          </a:p>
        </p:txBody>
      </p:sp>
      <p:sp>
        <p:nvSpPr>
          <p:cNvPr id="1024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BDAB76CB-41A5-41C2-A2BB-9950D079F92A}" type="slidenum">
              <a:rPr lang="en-US" altLang="en-US" sz="2800" smtClean="0">
                <a:solidFill>
                  <a:srgbClr val="FFFFFF"/>
                </a:solidFill>
              </a:rPr>
              <a:pPr>
                <a:spcBef>
                  <a:spcPct val="0"/>
                </a:spcBef>
                <a:buClrTx/>
                <a:buSzTx/>
                <a:buFontTx/>
                <a:buNone/>
              </a:pPr>
              <a:t>3</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4188" y="452438"/>
            <a:ext cx="7056437" cy="842962"/>
          </a:xfrm>
        </p:spPr>
        <p:txBody>
          <a:bodyPr/>
          <a:lstStyle/>
          <a:p>
            <a:pPr eaLnBrk="1" hangingPunct="1"/>
            <a:r>
              <a:rPr lang="en-US" altLang="en-US" smtClean="0"/>
              <a:t>Monitor Deployment</a:t>
            </a:r>
            <a:endParaRPr lang="en-US" altLang="en-US" sz="2000" smtClean="0"/>
          </a:p>
        </p:txBody>
      </p:sp>
      <p:sp>
        <p:nvSpPr>
          <p:cNvPr id="12291" name="Content Placeholder 2"/>
          <p:cNvSpPr>
            <a:spLocks noGrp="1"/>
          </p:cNvSpPr>
          <p:nvPr>
            <p:ph idx="1"/>
          </p:nvPr>
        </p:nvSpPr>
        <p:spPr>
          <a:xfrm>
            <a:off x="827088" y="1524000"/>
            <a:ext cx="6711950" cy="5105400"/>
          </a:xfrm>
        </p:spPr>
        <p:txBody>
          <a:bodyPr/>
          <a:lstStyle/>
          <a:p>
            <a:pPr eaLnBrk="1" hangingPunct="1"/>
            <a:r>
              <a:rPr lang="en-US" altLang="en-US" smtClean="0"/>
              <a:t>Monitors were mounted on portable trailers to facilitate moving the monitors as needed throughout the study periods </a:t>
            </a:r>
          </a:p>
          <a:p>
            <a:pPr eaLnBrk="1" hangingPunct="1"/>
            <a:r>
              <a:rPr lang="en-US" altLang="en-US" smtClean="0"/>
              <a:t>AERMOD modeling was conducted to help with the initial monitor placement</a:t>
            </a:r>
          </a:p>
          <a:p>
            <a:pPr eaLnBrk="1" hangingPunct="1"/>
            <a:r>
              <a:rPr lang="en-US" altLang="en-US" smtClean="0"/>
              <a:t>AERMOD results showed that the peak modeled </a:t>
            </a:r>
            <a:r>
              <a:rPr lang="en-US" altLang="en-US" b="1" smtClean="0">
                <a:solidFill>
                  <a:srgbClr val="FFFF00"/>
                </a:solidFill>
              </a:rPr>
              <a:t>NOx </a:t>
            </a:r>
            <a:r>
              <a:rPr lang="en-US" altLang="en-US" smtClean="0"/>
              <a:t>concentrations were located inside the drill pad</a:t>
            </a:r>
          </a:p>
          <a:p>
            <a:pPr eaLnBrk="1" hangingPunct="1"/>
            <a:r>
              <a:rPr lang="en-US" altLang="en-US" smtClean="0"/>
              <a:t>For Site 1, the monitors were positioned near the pad boundary based on predominant winds, but were not relocated due to constraints from airflow obstructions, limited access off the well pad, and accessibility of electricity to power the monitors</a:t>
            </a:r>
          </a:p>
          <a:p>
            <a:pPr eaLnBrk="1" hangingPunct="1"/>
            <a:r>
              <a:rPr lang="en-US" altLang="en-US" smtClean="0"/>
              <a:t>For Site 2, the monitors were repositioned based on prevailing wind forecasts</a:t>
            </a:r>
          </a:p>
          <a:p>
            <a:pPr eaLnBrk="1" hangingPunct="1"/>
            <a:endParaRPr lang="en-US" altLang="en-US" smtClean="0"/>
          </a:p>
          <a:p>
            <a:pPr eaLnBrk="1" hangingPunct="1"/>
            <a:endParaRPr lang="en-US" altLang="en-US" smtClean="0"/>
          </a:p>
          <a:p>
            <a:pPr eaLnBrk="1" hangingPunct="1"/>
            <a:endParaRPr lang="en-US" altLang="en-US" smtClean="0"/>
          </a:p>
        </p:txBody>
      </p:sp>
      <p:sp>
        <p:nvSpPr>
          <p:cNvPr id="1229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6760D352-08F0-49F1-A457-A8ADCF42FEAB}" type="slidenum">
              <a:rPr lang="en-US" altLang="en-US" sz="2800" smtClean="0">
                <a:solidFill>
                  <a:srgbClr val="FFFFFF"/>
                </a:solidFill>
              </a:rPr>
              <a:pPr>
                <a:spcBef>
                  <a:spcPct val="0"/>
                </a:spcBef>
                <a:buClrTx/>
                <a:buSzTx/>
                <a:buFontTx/>
                <a:buNone/>
              </a:pPr>
              <a:t>4</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452438"/>
            <a:ext cx="7388225" cy="766762"/>
          </a:xfrm>
        </p:spPr>
        <p:txBody>
          <a:bodyPr/>
          <a:lstStyle/>
          <a:p>
            <a:pPr eaLnBrk="1" hangingPunct="1"/>
            <a:r>
              <a:rPr lang="en-US" altLang="en-US" b="1" smtClean="0"/>
              <a:t> Site 1 Monitor Deployment</a:t>
            </a:r>
          </a:p>
        </p:txBody>
      </p:sp>
      <p:sp>
        <p:nvSpPr>
          <p:cNvPr id="15363" name="Content Placeholder 8"/>
          <p:cNvSpPr>
            <a:spLocks noGrp="1"/>
          </p:cNvSpPr>
          <p:nvPr>
            <p:ph sz="half" idx="2"/>
          </p:nvPr>
        </p:nvSpPr>
        <p:spPr>
          <a:xfrm>
            <a:off x="4572000" y="1371600"/>
            <a:ext cx="4419600" cy="5105400"/>
          </a:xfrm>
        </p:spPr>
        <p:txBody>
          <a:bodyPr/>
          <a:lstStyle/>
          <a:p>
            <a:pPr eaLnBrk="1" hangingPunct="1">
              <a:lnSpc>
                <a:spcPct val="90000"/>
              </a:lnSpc>
            </a:pPr>
            <a:r>
              <a:rPr lang="en-US" altLang="en-US" sz="2400" smtClean="0"/>
              <a:t>NO and NO</a:t>
            </a:r>
            <a:r>
              <a:rPr lang="en-US" altLang="en-US" sz="2400" baseline="-25000" smtClean="0"/>
              <a:t>2</a:t>
            </a:r>
            <a:r>
              <a:rPr lang="en-US" altLang="en-US" sz="2400" smtClean="0"/>
              <a:t> were monitored at 12 sites along the well pad perimeter</a:t>
            </a:r>
          </a:p>
          <a:p>
            <a:pPr eaLnBrk="1" hangingPunct="1">
              <a:lnSpc>
                <a:spcPct val="90000"/>
              </a:lnSpc>
            </a:pPr>
            <a:endParaRPr lang="en-US" altLang="en-US" sz="2400" smtClean="0"/>
          </a:p>
          <a:p>
            <a:pPr lvl="1" eaLnBrk="1" hangingPunct="1">
              <a:lnSpc>
                <a:spcPct val="90000"/>
              </a:lnSpc>
            </a:pPr>
            <a:r>
              <a:rPr lang="en-US" altLang="en-US" sz="2000" smtClean="0"/>
              <a:t>6 sites near the northwest corner of the well pad, oriented with respect to predominant daytime winds</a:t>
            </a:r>
          </a:p>
          <a:p>
            <a:pPr lvl="1" eaLnBrk="1" hangingPunct="1">
              <a:lnSpc>
                <a:spcPct val="90000"/>
              </a:lnSpc>
            </a:pPr>
            <a:r>
              <a:rPr lang="en-US" altLang="en-US" sz="2000" smtClean="0"/>
              <a:t>6 sites near the southeast corner, oriented with respect to predominant nighttime winds</a:t>
            </a:r>
          </a:p>
        </p:txBody>
      </p:sp>
      <p:pic>
        <p:nvPicPr>
          <p:cNvPr id="15364" name="Content Placeholder 11" descr="C:\Users\albert_hendler\AppData\Local\Microsoft\Windows\Temporary Internet Files\Content.Outlook\VJJRP1P0\Array.JPG"/>
          <p:cNvPicPr>
            <a:picLocks noGrp="1" noChangeAspect="1"/>
          </p:cNvPicPr>
          <p:nvPr>
            <p:ph sz="half" idx="1"/>
          </p:nvPr>
        </p:nvPicPr>
        <p:blipFill>
          <a:blip r:embed="rId3">
            <a:extLst>
              <a:ext uri="{28A0092B-C50C-407E-A947-70E740481C1C}">
                <a14:useLocalDpi xmlns:a14="http://schemas.microsoft.com/office/drawing/2010/main" val="0"/>
              </a:ext>
            </a:extLst>
          </a:blip>
          <a:srcRect t="877" b="10695"/>
          <a:stretch>
            <a:fillRect/>
          </a:stretch>
        </p:blipFill>
        <p:spPr>
          <a:xfrm>
            <a:off x="152400" y="1382713"/>
            <a:ext cx="4389438" cy="5094287"/>
          </a:xfrm>
          <a:ln>
            <a:solidFill>
              <a:schemeClr val="tx1"/>
            </a:solidFill>
            <a:miter lim="800000"/>
            <a:headEnd/>
            <a:tailEnd/>
          </a:ln>
        </p:spPr>
      </p:pic>
      <p:sp>
        <p:nvSpPr>
          <p:cNvPr id="1536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AAD14916-8BB2-42BC-9F66-24826FEEFDD9}" type="slidenum">
              <a:rPr lang="en-US" altLang="en-US" sz="2800" smtClean="0">
                <a:solidFill>
                  <a:srgbClr val="FFFFFF"/>
                </a:solidFill>
              </a:rPr>
              <a:pPr>
                <a:spcBef>
                  <a:spcPct val="0"/>
                </a:spcBef>
                <a:buClrTx/>
                <a:buSzTx/>
                <a:buFontTx/>
                <a:buNone/>
              </a:pPr>
              <a:t>5</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64024" t="16211"/>
          <a:stretch>
            <a:fillRect/>
          </a:stretch>
        </p:blipFill>
        <p:spPr>
          <a:xfrm>
            <a:off x="723900" y="1160463"/>
            <a:ext cx="8115300" cy="5316537"/>
          </a:xfrm>
          <a:noFill/>
        </p:spPr>
      </p:pic>
      <p:sp>
        <p:nvSpPr>
          <p:cNvPr id="17411" name="TextBox 11"/>
          <p:cNvSpPr txBox="1">
            <a:spLocks noChangeArrowheads="1"/>
          </p:cNvSpPr>
          <p:nvPr/>
        </p:nvSpPr>
        <p:spPr bwMode="auto">
          <a:xfrm>
            <a:off x="838200" y="182880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2</a:t>
            </a:r>
          </a:p>
        </p:txBody>
      </p:sp>
      <p:sp>
        <p:nvSpPr>
          <p:cNvPr id="17412" name="TextBox 12"/>
          <p:cNvSpPr txBox="1">
            <a:spLocks noChangeArrowheads="1"/>
          </p:cNvSpPr>
          <p:nvPr/>
        </p:nvSpPr>
        <p:spPr bwMode="auto">
          <a:xfrm>
            <a:off x="838200" y="1535113"/>
            <a:ext cx="823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3</a:t>
            </a:r>
          </a:p>
        </p:txBody>
      </p:sp>
      <p:sp>
        <p:nvSpPr>
          <p:cNvPr id="17413" name="TextBox 13"/>
          <p:cNvSpPr txBox="1">
            <a:spLocks noChangeArrowheads="1"/>
          </p:cNvSpPr>
          <p:nvPr/>
        </p:nvSpPr>
        <p:spPr bwMode="auto">
          <a:xfrm>
            <a:off x="838200" y="213360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1</a:t>
            </a:r>
          </a:p>
        </p:txBody>
      </p:sp>
      <p:sp>
        <p:nvSpPr>
          <p:cNvPr id="17414" name="TextBox 21"/>
          <p:cNvSpPr txBox="1">
            <a:spLocks noChangeArrowheads="1"/>
          </p:cNvSpPr>
          <p:nvPr/>
        </p:nvSpPr>
        <p:spPr bwMode="auto">
          <a:xfrm>
            <a:off x="1524000" y="124460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4</a:t>
            </a:r>
          </a:p>
        </p:txBody>
      </p:sp>
      <p:sp>
        <p:nvSpPr>
          <p:cNvPr id="17415" name="TextBox 22"/>
          <p:cNvSpPr txBox="1">
            <a:spLocks noChangeArrowheads="1"/>
          </p:cNvSpPr>
          <p:nvPr/>
        </p:nvSpPr>
        <p:spPr bwMode="auto">
          <a:xfrm>
            <a:off x="8001000" y="420370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7</a:t>
            </a:r>
          </a:p>
        </p:txBody>
      </p:sp>
      <p:sp>
        <p:nvSpPr>
          <p:cNvPr id="17416" name="TextBox 23"/>
          <p:cNvSpPr txBox="1">
            <a:spLocks noChangeArrowheads="1"/>
          </p:cNvSpPr>
          <p:nvPr/>
        </p:nvSpPr>
        <p:spPr bwMode="auto">
          <a:xfrm>
            <a:off x="4572000" y="6096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12</a:t>
            </a:r>
          </a:p>
        </p:txBody>
      </p:sp>
      <p:sp>
        <p:nvSpPr>
          <p:cNvPr id="17417" name="TextBox 24"/>
          <p:cNvSpPr txBox="1">
            <a:spLocks noChangeArrowheads="1"/>
          </p:cNvSpPr>
          <p:nvPr/>
        </p:nvSpPr>
        <p:spPr bwMode="auto">
          <a:xfrm>
            <a:off x="6419850" y="6148388"/>
            <a:ext cx="89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11</a:t>
            </a:r>
          </a:p>
        </p:txBody>
      </p:sp>
      <p:sp>
        <p:nvSpPr>
          <p:cNvPr id="17418" name="TextBox 25"/>
          <p:cNvSpPr txBox="1">
            <a:spLocks noChangeArrowheads="1"/>
          </p:cNvSpPr>
          <p:nvPr/>
        </p:nvSpPr>
        <p:spPr bwMode="auto">
          <a:xfrm>
            <a:off x="7924800" y="5791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10</a:t>
            </a:r>
          </a:p>
        </p:txBody>
      </p:sp>
      <p:cxnSp>
        <p:nvCxnSpPr>
          <p:cNvPr id="28" name="Straight Arrow Connector 27"/>
          <p:cNvCxnSpPr/>
          <p:nvPr/>
        </p:nvCxnSpPr>
        <p:spPr>
          <a:xfrm flipV="1">
            <a:off x="5486400" y="5883275"/>
            <a:ext cx="838200" cy="28892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417" idx="0"/>
          </p:cNvCxnSpPr>
          <p:nvPr/>
        </p:nvCxnSpPr>
        <p:spPr>
          <a:xfrm flipH="1" flipV="1">
            <a:off x="6858000" y="5843588"/>
            <a:ext cx="9525"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418" idx="1"/>
          </p:cNvCxnSpPr>
          <p:nvPr/>
        </p:nvCxnSpPr>
        <p:spPr>
          <a:xfrm flipH="1" flipV="1">
            <a:off x="7239000" y="5799138"/>
            <a:ext cx="685800" cy="17621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38"/>
          <p:cNvSpPr txBox="1">
            <a:spLocks noChangeArrowheads="1"/>
          </p:cNvSpPr>
          <p:nvPr/>
        </p:nvSpPr>
        <p:spPr bwMode="auto">
          <a:xfrm>
            <a:off x="8001000" y="4724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8</a:t>
            </a:r>
          </a:p>
        </p:txBody>
      </p:sp>
      <p:sp>
        <p:nvSpPr>
          <p:cNvPr id="17423" name="TextBox 39"/>
          <p:cNvSpPr txBox="1">
            <a:spLocks noChangeArrowheads="1"/>
          </p:cNvSpPr>
          <p:nvPr/>
        </p:nvSpPr>
        <p:spPr bwMode="auto">
          <a:xfrm>
            <a:off x="8001000" y="5105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9</a:t>
            </a:r>
          </a:p>
        </p:txBody>
      </p:sp>
      <p:cxnSp>
        <p:nvCxnSpPr>
          <p:cNvPr id="42" name="Straight Arrow Connector 41"/>
          <p:cNvCxnSpPr/>
          <p:nvPr/>
        </p:nvCxnSpPr>
        <p:spPr>
          <a:xfrm flipH="1">
            <a:off x="7586663" y="4419600"/>
            <a:ext cx="419100"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81900" y="4953000"/>
            <a:ext cx="419100"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581900" y="5289550"/>
            <a:ext cx="419100"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27" name="TextBox 44"/>
          <p:cNvSpPr txBox="1">
            <a:spLocks noChangeArrowheads="1"/>
          </p:cNvSpPr>
          <p:nvPr/>
        </p:nvSpPr>
        <p:spPr bwMode="auto">
          <a:xfrm>
            <a:off x="2743200" y="838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5</a:t>
            </a:r>
          </a:p>
        </p:txBody>
      </p:sp>
      <p:sp>
        <p:nvSpPr>
          <p:cNvPr id="17428" name="TextBox 45"/>
          <p:cNvSpPr txBox="1">
            <a:spLocks noChangeArrowheads="1"/>
          </p:cNvSpPr>
          <p:nvPr/>
        </p:nvSpPr>
        <p:spPr bwMode="auto">
          <a:xfrm>
            <a:off x="4038600" y="838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solidFill>
                  <a:srgbClr val="FFFF00"/>
                </a:solidFill>
              </a:rPr>
              <a:t>Site 6</a:t>
            </a:r>
          </a:p>
        </p:txBody>
      </p:sp>
      <p:cxnSp>
        <p:nvCxnSpPr>
          <p:cNvPr id="49" name="Straight Arrow Connector 48"/>
          <p:cNvCxnSpPr/>
          <p:nvPr/>
        </p:nvCxnSpPr>
        <p:spPr>
          <a:xfrm flipH="1">
            <a:off x="3733800" y="1208088"/>
            <a:ext cx="685800" cy="457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124200" y="1143000"/>
            <a:ext cx="304800" cy="53181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247900" y="1454150"/>
            <a:ext cx="533400" cy="22066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7412" idx="3"/>
          </p:cNvCxnSpPr>
          <p:nvPr/>
        </p:nvCxnSpPr>
        <p:spPr>
          <a:xfrm>
            <a:off x="1662113" y="1720850"/>
            <a:ext cx="1119187" cy="2921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8763" y="2012950"/>
            <a:ext cx="1366837" cy="27305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595438" y="2286000"/>
            <a:ext cx="1300162" cy="2174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435" name="Object 61"/>
          <p:cNvGraphicFramePr>
            <a:graphicFrameLocks noChangeAspect="1"/>
          </p:cNvGraphicFramePr>
          <p:nvPr/>
        </p:nvGraphicFramePr>
        <p:xfrm>
          <a:off x="1905000" y="852488"/>
          <a:ext cx="6781800" cy="5167312"/>
        </p:xfrm>
        <a:graphic>
          <a:graphicData uri="http://schemas.openxmlformats.org/presentationml/2006/ole">
            <mc:AlternateContent xmlns:mc="http://schemas.openxmlformats.org/markup-compatibility/2006">
              <mc:Choice xmlns:v="urn:schemas-microsoft-com:vml" Requires="v">
                <p:oleObj spid="_x0000_s17442" name="Graph" r:id="rId5" imgW="3877056" imgH="2987040" progId="Origin50.Graph">
                  <p:embed/>
                </p:oleObj>
              </mc:Choice>
              <mc:Fallback>
                <p:oleObj name="Graph" r:id="rId5" imgW="3877056" imgH="2987040" progId="Origin50.Graph">
                  <p:embed/>
                  <p:pic>
                    <p:nvPicPr>
                      <p:cNvPr id="0"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52488"/>
                        <a:ext cx="67818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36" name="TextBox 1"/>
          <p:cNvSpPr txBox="1">
            <a:spLocks noChangeArrowheads="1"/>
          </p:cNvSpPr>
          <p:nvPr/>
        </p:nvSpPr>
        <p:spPr bwMode="auto">
          <a:xfrm>
            <a:off x="457200" y="295275"/>
            <a:ext cx="712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3600" b="1"/>
              <a:t>Site 1 Monitor Locations</a:t>
            </a:r>
            <a:endParaRPr lang="en-US" altLang="en-US" sz="3600"/>
          </a:p>
        </p:txBody>
      </p:sp>
      <p:sp>
        <p:nvSpPr>
          <p:cNvPr id="1743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7E0DCE70-8421-465F-A57F-19B3FD9C1724}" type="slidenum">
              <a:rPr lang="en-US" altLang="en-US" sz="2800" smtClean="0">
                <a:solidFill>
                  <a:srgbClr val="FFFFFF"/>
                </a:solidFill>
              </a:rPr>
              <a:pPr>
                <a:spcBef>
                  <a:spcPct val="0"/>
                </a:spcBef>
                <a:buClrTx/>
                <a:buSzTx/>
                <a:buFontTx/>
                <a:buNone/>
              </a:pPr>
              <a:t>6</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990600"/>
            <a:ext cx="8072437"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Box 2"/>
          <p:cNvSpPr txBox="1">
            <a:spLocks noChangeArrowheads="1"/>
          </p:cNvSpPr>
          <p:nvPr/>
        </p:nvSpPr>
        <p:spPr bwMode="auto">
          <a:xfrm>
            <a:off x="534988" y="381000"/>
            <a:ext cx="6551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1800"/>
              <a:t>Repositioned Site 2 Monitors (based on wind forecasts)</a:t>
            </a:r>
          </a:p>
        </p:txBody>
      </p:sp>
      <p:sp>
        <p:nvSpPr>
          <p:cNvPr id="2150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A0E8A9E4-2EA9-4314-86C1-7812A03EA520}" type="slidenum">
              <a:rPr lang="en-US" altLang="en-US" sz="2800" smtClean="0">
                <a:solidFill>
                  <a:srgbClr val="FFFFFF"/>
                </a:solidFill>
              </a:rPr>
              <a:pPr>
                <a:spcBef>
                  <a:spcPct val="0"/>
                </a:spcBef>
                <a:buClrTx/>
                <a:buSzTx/>
                <a:buFontTx/>
                <a:buNone/>
              </a:pPr>
              <a:t>7</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
            </a:r>
            <a:br>
              <a:rPr lang="en-US" altLang="en-US" smtClean="0"/>
            </a:br>
            <a:r>
              <a:rPr lang="en-US" altLang="en-US" smtClean="0"/>
              <a:t>Initial Observations</a:t>
            </a:r>
          </a:p>
        </p:txBody>
      </p:sp>
      <p:sp>
        <p:nvSpPr>
          <p:cNvPr id="23555" name="Content Placeholder 2"/>
          <p:cNvSpPr>
            <a:spLocks noGrp="1"/>
          </p:cNvSpPr>
          <p:nvPr>
            <p:ph idx="1"/>
          </p:nvPr>
        </p:nvSpPr>
        <p:spPr/>
        <p:txBody>
          <a:bodyPr/>
          <a:lstStyle/>
          <a:p>
            <a:pPr eaLnBrk="1" hangingPunct="1"/>
            <a:r>
              <a:rPr lang="en-US" altLang="en-US" smtClean="0"/>
              <a:t>Monitoring data collected contain a wealth of information for evaluating models and understanding NO2 conversion in near-field (this is new information).</a:t>
            </a:r>
          </a:p>
          <a:p>
            <a:pPr eaLnBrk="1" hangingPunct="1"/>
            <a:r>
              <a:rPr lang="en-US" altLang="en-US" smtClean="0"/>
              <a:t>Fresh O3 may not be mixed through the entire </a:t>
            </a:r>
            <a:r>
              <a:rPr lang="en-US" altLang="en-US" b="1" smtClean="0">
                <a:solidFill>
                  <a:srgbClr val="FFFF00"/>
                </a:solidFill>
              </a:rPr>
              <a:t>cross section of the</a:t>
            </a:r>
            <a:r>
              <a:rPr lang="en-US" altLang="en-US" smtClean="0"/>
              <a:t> plume.  This is an important finding.</a:t>
            </a:r>
          </a:p>
          <a:p>
            <a:pPr eaLnBrk="1" hangingPunct="1"/>
            <a:r>
              <a:rPr lang="en-US" altLang="en-US" smtClean="0"/>
              <a:t>Data are available to evaluate the accuracy of NO2 and NOx models.</a:t>
            </a:r>
          </a:p>
          <a:p>
            <a:pPr eaLnBrk="1" hangingPunct="1"/>
            <a:r>
              <a:rPr lang="en-US" altLang="en-US" smtClean="0"/>
              <a:t>Data need careful evaluation post field sampling.</a:t>
            </a:r>
          </a:p>
        </p:txBody>
      </p:sp>
      <p:sp>
        <p:nvSpPr>
          <p:cNvPr id="2355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FCD50491-6F4D-4A20-B855-9C802C7DD30C}" type="slidenum">
              <a:rPr lang="en-US" altLang="en-US" sz="2800" smtClean="0">
                <a:solidFill>
                  <a:srgbClr val="FFFFFF"/>
                </a:solidFill>
              </a:rPr>
              <a:pPr>
                <a:spcBef>
                  <a:spcPct val="0"/>
                </a:spcBef>
                <a:buClrTx/>
                <a:buSzTx/>
                <a:buFontTx/>
                <a:buNone/>
              </a:pPr>
              <a:t>8</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Contractor Deliverables</a:t>
            </a:r>
            <a:br>
              <a:rPr lang="en-US" altLang="en-US" smtClean="0"/>
            </a:br>
            <a:r>
              <a:rPr lang="en-US" altLang="en-US" sz="2000" smtClean="0"/>
              <a:t>(Expected by end of December)</a:t>
            </a:r>
          </a:p>
        </p:txBody>
      </p:sp>
      <p:sp>
        <p:nvSpPr>
          <p:cNvPr id="24579" name="Content Placeholder 2"/>
          <p:cNvSpPr>
            <a:spLocks noGrp="1"/>
          </p:cNvSpPr>
          <p:nvPr>
            <p:ph idx="1"/>
          </p:nvPr>
        </p:nvSpPr>
        <p:spPr/>
        <p:txBody>
          <a:bodyPr/>
          <a:lstStyle/>
          <a:p>
            <a:pPr eaLnBrk="1" hangingPunct="1"/>
            <a:r>
              <a:rPr lang="en-US" altLang="en-US" smtClean="0"/>
              <a:t>All hourly and five-minute raw and annotated (i.e., flagged) ambient monitoring data for both drill pads, including detailed site layout of the NOx monitors and drill pad structures</a:t>
            </a:r>
          </a:p>
          <a:p>
            <a:pPr eaLnBrk="1" hangingPunct="1"/>
            <a:r>
              <a:rPr lang="en-US" altLang="en-US" smtClean="0"/>
              <a:t>All ambient monitor calibration and QC check data, including dates, times, and results</a:t>
            </a:r>
          </a:p>
          <a:p>
            <a:pPr eaLnBrk="1" hangingPunct="1"/>
            <a:r>
              <a:rPr lang="en-US" altLang="en-US" smtClean="0"/>
              <a:t>All hourly and five-minute emissions data for both drill pads and the associated calibration and QC data</a:t>
            </a:r>
          </a:p>
          <a:p>
            <a:pPr eaLnBrk="1" hangingPunct="1"/>
            <a:r>
              <a:rPr lang="en-US" altLang="en-US" smtClean="0"/>
              <a:t>Final Quality Assurance Project Plan</a:t>
            </a:r>
          </a:p>
        </p:txBody>
      </p:sp>
      <p:sp>
        <p:nvSpPr>
          <p:cNvPr id="2458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A34BC62A-637D-4DC6-8A09-CABAF8079764}" type="slidenum">
              <a:rPr lang="en-US" altLang="en-US" sz="2800" smtClean="0">
                <a:solidFill>
                  <a:srgbClr val="FFFFFF"/>
                </a:solidFill>
              </a:rPr>
              <a:pPr>
                <a:spcBef>
                  <a:spcPct val="0"/>
                </a:spcBef>
                <a:buClrTx/>
                <a:buSzTx/>
                <a:buFontTx/>
                <a:buNone/>
              </a:pPr>
              <a:t>9</a:t>
            </a:fld>
            <a:endParaRPr lang="en-US" altLang="en-US" sz="2800" smtClean="0">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1052</TotalTime>
  <Words>484</Words>
  <Application>Microsoft Office PowerPoint</Application>
  <PresentationFormat>On-screen Show (4:3)</PresentationFormat>
  <Paragraphs>72</Paragraphs>
  <Slides>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Century Gothic</vt:lpstr>
      <vt:lpstr>Wingdings 3</vt:lpstr>
      <vt:lpstr>Ion</vt:lpstr>
      <vt:lpstr>Graph</vt:lpstr>
      <vt:lpstr>Status of Denver-Julesburg Basin Drill Rig 1-hr NO2 Impacts Study</vt:lpstr>
      <vt:lpstr> Site Location Selected for This Study: Northeast Colorado Near Platteville  (Site access provided by Anadarko Petroleum Corp.)</vt:lpstr>
      <vt:lpstr>Study Approach</vt:lpstr>
      <vt:lpstr>Monitor Deployment</vt:lpstr>
      <vt:lpstr> Site 1 Monitor Deployment</vt:lpstr>
      <vt:lpstr>PowerPoint Presentation</vt:lpstr>
      <vt:lpstr>PowerPoint Presentation</vt:lpstr>
      <vt:lpstr> Initial Observations</vt:lpstr>
      <vt:lpstr>Contractor Deliverables (Expected by end of December)</vt:lpstr>
    </vt:vector>
  </TitlesOfParts>
  <Company>AECOM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of AERMOD Modeling for WESTAR NO2 Project Planning</dc:title>
  <dc:creator>Paine, Bob</dc:creator>
  <cp:lastModifiedBy>John Bunyak</cp:lastModifiedBy>
  <cp:revision>91</cp:revision>
  <dcterms:created xsi:type="dcterms:W3CDTF">2014-10-03T21:53:37Z</dcterms:created>
  <dcterms:modified xsi:type="dcterms:W3CDTF">2018-01-23T17:54:07Z</dcterms:modified>
</cp:coreProperties>
</file>